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86" r:id="rId6"/>
    <p:sldId id="261" r:id="rId7"/>
    <p:sldId id="274" r:id="rId8"/>
    <p:sldId id="262" r:id="rId9"/>
    <p:sldId id="264" r:id="rId10"/>
    <p:sldId id="275" r:id="rId11"/>
    <p:sldId id="287" r:id="rId12"/>
    <p:sldId id="263" r:id="rId13"/>
    <p:sldId id="267" r:id="rId14"/>
    <p:sldId id="285" r:id="rId15"/>
    <p:sldId id="266" r:id="rId16"/>
    <p:sldId id="265" r:id="rId17"/>
    <p:sldId id="268" r:id="rId18"/>
    <p:sldId id="269" r:id="rId19"/>
    <p:sldId id="270" r:id="rId20"/>
    <p:sldId id="271" r:id="rId21"/>
    <p:sldId id="272" r:id="rId22"/>
    <p:sldId id="273" r:id="rId23"/>
    <p:sldId id="284" r:id="rId24"/>
    <p:sldId id="276" r:id="rId25"/>
    <p:sldId id="277" r:id="rId26"/>
    <p:sldId id="278" r:id="rId27"/>
    <p:sldId id="280" r:id="rId28"/>
    <p:sldId id="281" r:id="rId29"/>
    <p:sldId id="282" r:id="rId30"/>
    <p:sldId id="283" r:id="rId31"/>
    <p:sldId id="279" r:id="rId32"/>
    <p:sldId id="25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141" autoAdjust="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7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F99BE-FDB2-44F8-B817-A9B678CF85B7}" type="datetimeFigureOut">
              <a:rPr lang="en-NZ" smtClean="0"/>
              <a:t>31/07/2017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01B62-641F-4915-A0F9-3B7ABA133BF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871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Those for whom most work is done in Excel, particularly data management and presentation and visualisation of results. Specialist tools like SAS, Stata, </a:t>
            </a:r>
            <a:r>
              <a:rPr lang="en-NZ" dirty="0" err="1"/>
              <a:t>Matlab</a:t>
            </a:r>
            <a:r>
              <a:rPr lang="en-NZ" dirty="0"/>
              <a:t>, R or E-views used only for statistical/econometric modelling tasks that are beyond Excel.</a:t>
            </a:r>
          </a:p>
          <a:p>
            <a:endParaRPr lang="en-NZ" dirty="0"/>
          </a:p>
          <a:p>
            <a:r>
              <a:rPr lang="en-NZ" dirty="0"/>
              <a:t>Those for whom most work, including data management and visualisation, is done in a coding language which is usually one of R, SAS or Python plus SQL, but version control is limited to copies of files and date-stamped naming conventions.</a:t>
            </a:r>
          </a:p>
          <a:p>
            <a:endParaRPr lang="en-NZ" dirty="0"/>
          </a:p>
          <a:p>
            <a:r>
              <a:rPr lang="en-NZ" dirty="0"/>
              <a:t>Like #2, but with version control software, a coding style guide, and thorough peer review processes.</a:t>
            </a:r>
          </a:p>
          <a:p>
            <a:endParaRPr lang="en-NZ" dirty="0"/>
          </a:p>
          <a:p>
            <a:r>
              <a:rPr lang="en-NZ" dirty="0"/>
              <a:t>Like #3, but with more good practice borrowed from the software development world - like unit testing, regression testing, validation checks, release cycles, modular code, high coverage documentation, and continuous integration.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01B62-641F-4915-A0F9-3B7ABA133BFB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3910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01B62-641F-4915-A0F9-3B7ABA133BFB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9114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01B62-641F-4915-A0F9-3B7ABA133BFB}" type="slidenum">
              <a:rPr lang="en-NZ" smtClean="0"/>
              <a:t>31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5389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96F7-65C9-4CE9-A7B5-120C59065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1139E-E715-4002-9920-EDE0CB346D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FE423-8D70-4410-9938-D63A79E8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836FE-CB3E-4C72-9794-A50977B5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30485-7871-4269-9BEA-94A57BE8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04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FF48-E1DF-4F46-8931-3CE357555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E7A9BC-48D5-41B8-9027-77521513F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2B5BE-5653-4038-BCD9-36396F793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AB9C8-1A05-4FE4-94A0-99EE0216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29EE6-C674-4FE3-8A1C-A6EB3BD4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64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C86AF1-2DAB-4656-A365-4D67E4DDC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497B7-FCBE-48BB-B67F-C0268214D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898B4-A6D6-4EE1-B303-08CFB9134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19950-078B-4BE8-8EB6-1D6BCE1E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83B31-C86D-4371-9D39-288469F1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746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21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59208-C154-41DA-A2F4-5041DFD34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E103E-1820-4209-BAA7-2E6AFF518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6742E-D907-4913-A8B1-51A212E07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B43A4-762D-4166-B856-6DEFAD65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EDCDE-A05E-4E7E-B8FF-EB3B08B1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1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04AEA-E010-41D2-8C98-03B599E78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30FAD-B1BF-453E-BD2A-40EF3C897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AA1F0-625A-495E-87C3-F2B42BE3B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275A6-8FAB-4CD5-9C7A-90F616B2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85E48-EE81-4771-A5E5-16503118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7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C7D8-0788-47D4-8F33-CA36C9FD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5B8A2-DE44-43B3-97CC-B009F94C5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48306-5A73-4637-8989-A241F60B8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E1FE1-C075-4296-ADE0-CAD8E705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0F3D0-AC68-4FB1-BB41-618B8DAD6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28B4E5-BB51-4D46-8B8A-7AB04B30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89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9ED1A-9DDC-4C1C-80F2-E0CEA9345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BD913-F116-489D-BF22-26862EDB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A2E95-E03B-4422-882B-4548588230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36DE7-1227-4957-BADA-45F255ADC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97944A-238E-42F5-AB55-7735FDB945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A78271-887F-482B-8E0F-D7B79737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6F1E3A-1FC3-4378-B0E2-3CD6B81E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A475EF-1B21-4C03-83B4-5E7C09831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0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355AE-7961-41D6-87BF-CABCAE68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2CA50F-230B-46E5-8F7E-355BD62BE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01FF21-E922-40F9-A806-D1E1811FB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DA596-61C5-460C-82B3-01B79E953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5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9B052-F60A-4A84-A60D-6AEAA94A5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6F527-C708-4059-B7C1-782374FA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5A08A-13D4-4FE2-94D6-579BE2A37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51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CB70E-8D49-43B9-99FE-D560AC0F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AA51B-F37D-4D35-8CA2-D4483CBBC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556A6-5C6B-4A16-B932-16C9D34C8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9825F8-B540-46A7-98C6-EBBB5B08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1BAF1-1012-4775-9311-EA272425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97064-63B8-47EC-A8AF-1A61CD02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62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94955-A081-42AC-A057-9FED4EBF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FE17B9-A99D-45E7-B5DD-FDA724855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A1AD0-2134-4300-BAF6-951FDDD9B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2916E2-DF97-498D-8229-8E645449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DF722-AD86-403E-ABEC-87977A7AA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CA665-9E63-45DB-9D4D-AD0D3A10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401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2FD40-8DAE-450D-9B19-C3A872FE3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E83C4-BBF3-4591-B278-815F1B4FE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9AC86-0A87-4B93-8642-3548666F0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94447-2E23-4A7F-A9FD-3DE93BAB3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C4C8F-D5D4-4577-9D7C-2B72EAA18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2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oelonsoftware.com/2000/08/09/the-joel-test-12-steps-to-better-code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latosallegory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latosallegory.com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drewconway.com/zia/2013/3/26/the-data-science-venn-diagram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ABF4-7F8D-412D-9B72-0F8EB0423D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Science code </a:t>
            </a:r>
            <a:br>
              <a:rPr lang="en-NZ" dirty="0"/>
            </a:br>
            <a:r>
              <a:rPr lang="en-NZ" dirty="0"/>
              <a:t>in the public sector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CF3F9A-B17E-465E-86A3-861C0D471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/>
              <a:t>Peter Ellis</a:t>
            </a:r>
          </a:p>
          <a:p>
            <a:r>
              <a:rPr lang="en-NZ" dirty="0"/>
              <a:t>August 2017</a:t>
            </a:r>
          </a:p>
        </p:txBody>
      </p:sp>
    </p:spTree>
    <p:extLst>
      <p:ext uri="{BB962C8B-B14F-4D97-AF65-F5344CB8AC3E}">
        <p14:creationId xmlns:p14="http://schemas.microsoft.com/office/powerpoint/2010/main" val="3046298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Sector Trends approach and tool chain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Z" dirty="0"/>
              <a:t>Everything in code</a:t>
            </a:r>
          </a:p>
          <a:p>
            <a:r>
              <a:rPr lang="en-NZ" dirty="0"/>
              <a:t>Everything reproducible</a:t>
            </a:r>
          </a:p>
          <a:p>
            <a:r>
              <a:rPr lang="en-NZ" dirty="0"/>
              <a:t>Best-in-breed rather than end-to-end IT solutions</a:t>
            </a:r>
          </a:p>
          <a:p>
            <a:r>
              <a:rPr lang="en-NZ" dirty="0"/>
              <a:t>Flexible and medium term rather than permanent solutions</a:t>
            </a:r>
          </a:p>
          <a:p>
            <a:r>
              <a:rPr lang="en-NZ" dirty="0"/>
              <a:t>Approaches borrowed from software development</a:t>
            </a:r>
          </a:p>
          <a:p>
            <a:pPr lvl="1"/>
            <a:r>
              <a:rPr lang="en-NZ" dirty="0"/>
              <a:t>Version-controlled</a:t>
            </a:r>
          </a:p>
          <a:p>
            <a:pPr lvl="1"/>
            <a:r>
              <a:rPr lang="en-NZ" dirty="0"/>
              <a:t>Modular code</a:t>
            </a:r>
          </a:p>
          <a:p>
            <a:pPr lvl="1"/>
            <a:r>
              <a:rPr lang="en-NZ" dirty="0"/>
              <a:t>Constant peer review / programming in pairs</a:t>
            </a:r>
          </a:p>
          <a:p>
            <a:pPr lvl="1"/>
            <a:r>
              <a:rPr lang="en-NZ" dirty="0"/>
              <a:t>Continuous or frequent integration</a:t>
            </a:r>
          </a:p>
          <a:p>
            <a:pPr lvl="1"/>
            <a:r>
              <a:rPr lang="en-NZ" dirty="0"/>
              <a:t>Test-led development</a:t>
            </a:r>
          </a:p>
          <a:p>
            <a:pPr lvl="1"/>
            <a:r>
              <a:rPr lang="en-NZ" dirty="0"/>
              <a:t>Integrated documentation processes</a:t>
            </a:r>
          </a:p>
        </p:txBody>
      </p:sp>
    </p:spTree>
    <p:extLst>
      <p:ext uri="{BB962C8B-B14F-4D97-AF65-F5344CB8AC3E}">
        <p14:creationId xmlns:p14="http://schemas.microsoft.com/office/powerpoint/2010/main" val="2337979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E88F7-C8C9-4DF2-9F1A-B55EF5F80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Joel’s twelve point test </a:t>
            </a:r>
            <a:r>
              <a:rPr lang="en-NZ"/>
              <a:t>for software teams</a:t>
            </a:r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B47C0-DECE-49D9-9448-82B3175A9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fontAlgn="base"/>
            <a:r>
              <a:rPr lang="en-NZ" dirty="0"/>
              <a:t>Do you use </a:t>
            </a:r>
            <a:r>
              <a:rPr lang="en-NZ" b="1" dirty="0"/>
              <a:t>source control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Can you make a </a:t>
            </a:r>
            <a:r>
              <a:rPr lang="en-NZ" b="1" dirty="0"/>
              <a:t>build in one step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Do you make </a:t>
            </a:r>
            <a:r>
              <a:rPr lang="en-NZ" b="1" dirty="0"/>
              <a:t>daily builds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Do you have a </a:t>
            </a:r>
            <a:r>
              <a:rPr lang="en-NZ" b="1" dirty="0"/>
              <a:t>bug database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Do you </a:t>
            </a:r>
            <a:r>
              <a:rPr lang="en-NZ" b="1" dirty="0"/>
              <a:t>fix bugs </a:t>
            </a:r>
            <a:r>
              <a:rPr lang="en-NZ" dirty="0"/>
              <a:t>before writing new code?</a:t>
            </a:r>
          </a:p>
          <a:p>
            <a:pPr fontAlgn="base"/>
            <a:r>
              <a:rPr lang="en-NZ" dirty="0"/>
              <a:t>Do you have an up-to-date </a:t>
            </a:r>
            <a:r>
              <a:rPr lang="en-NZ" b="1" dirty="0"/>
              <a:t>schedule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Do you have a </a:t>
            </a:r>
            <a:r>
              <a:rPr lang="en-NZ" b="1" dirty="0"/>
              <a:t>spec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Do programmers have </a:t>
            </a:r>
            <a:r>
              <a:rPr lang="en-NZ" b="1" dirty="0"/>
              <a:t>quiet working conditions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Do you use the best </a:t>
            </a:r>
            <a:r>
              <a:rPr lang="en-NZ" b="1" dirty="0"/>
              <a:t>tools </a:t>
            </a:r>
            <a:r>
              <a:rPr lang="en-NZ" dirty="0"/>
              <a:t>money can buy?</a:t>
            </a:r>
          </a:p>
          <a:p>
            <a:pPr fontAlgn="base"/>
            <a:r>
              <a:rPr lang="en-NZ" dirty="0"/>
              <a:t>Do you have </a:t>
            </a:r>
            <a:r>
              <a:rPr lang="en-NZ" b="1" dirty="0"/>
              <a:t>testers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Do new candidates </a:t>
            </a:r>
            <a:r>
              <a:rPr lang="en-NZ" b="1" dirty="0"/>
              <a:t>write code during their interview</a:t>
            </a:r>
            <a:r>
              <a:rPr lang="en-NZ" dirty="0"/>
              <a:t>?</a:t>
            </a:r>
          </a:p>
          <a:p>
            <a:pPr fontAlgn="base"/>
            <a:r>
              <a:rPr lang="en-NZ" dirty="0"/>
              <a:t>Do you do </a:t>
            </a:r>
            <a:r>
              <a:rPr lang="en-NZ" b="1" dirty="0"/>
              <a:t>hallway usability</a:t>
            </a:r>
            <a:r>
              <a:rPr lang="en-NZ" dirty="0"/>
              <a:t> testing?</a:t>
            </a:r>
          </a:p>
          <a:p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B95CC-1A49-4081-AA34-8A4B8EBB7B3D}"/>
              </a:ext>
            </a:extLst>
          </p:cNvPr>
          <p:cNvSpPr txBox="1"/>
          <p:nvPr/>
        </p:nvSpPr>
        <p:spPr>
          <a:xfrm>
            <a:off x="7928659" y="3125165"/>
            <a:ext cx="3981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Joel </a:t>
            </a:r>
            <a:r>
              <a:rPr lang="en-NZ" dirty="0" err="1"/>
              <a:t>Spolsky</a:t>
            </a:r>
            <a:endParaRPr lang="en-NZ" dirty="0"/>
          </a:p>
          <a:p>
            <a:r>
              <a:rPr lang="en-NZ" dirty="0">
                <a:hlinkClick r:id="rId2"/>
              </a:rPr>
              <a:t>https://www.joelonsoftware.com/2000/08/09/the-joel-test-12-steps-to-better-code/</a:t>
            </a:r>
            <a:r>
              <a:rPr lang="en-N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11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9383B0-5D44-4D7C-B8A5-1EE49F392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666" y="452718"/>
            <a:ext cx="10327636" cy="61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392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3BC062EC-AD8D-40EA-B68D-AC37B6CA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87" y="226672"/>
            <a:ext cx="9413835" cy="64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03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3655DC-2958-4216-A4EC-2DDE99D4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Capability building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9FE9E-1315-4A93-B74A-E0698169C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Helping analytical teams escape the cave of being “team type 1”</a:t>
            </a:r>
          </a:p>
        </p:txBody>
      </p:sp>
    </p:spTree>
    <p:extLst>
      <p:ext uri="{BB962C8B-B14F-4D97-AF65-F5344CB8AC3E}">
        <p14:creationId xmlns:p14="http://schemas.microsoft.com/office/powerpoint/2010/main" val="3644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8FFD1E-962B-4213-8626-6A7AFDD6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Four types of analytics team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74E0D-0884-42D1-926E-29F044EC0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NZ" dirty="0"/>
              <a:t>Mostly using Excel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/>
              <a:t>Mostly using a coding tool (R, SAS, Python - whatever)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/>
              <a:t>Like #2, but with version control, style and peer review</a:t>
            </a:r>
          </a:p>
          <a:p>
            <a:pPr marL="514350" indent="-514350">
              <a:buFont typeface="+mj-lt"/>
              <a:buAutoNum type="arabicPeriod"/>
            </a:pPr>
            <a:r>
              <a:rPr lang="en-NZ" dirty="0"/>
              <a:t>Like #3, but with good practice from software engineering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52994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3811B-B11C-47E9-99D1-923D408F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reality in public sector analytics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E696BD9D-E93C-4503-B1CD-B73CC14FEE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6999685"/>
              </p:ext>
            </p:extLst>
          </p:nvPr>
        </p:nvGraphicFramePr>
        <p:xfrm>
          <a:off x="838200" y="1471810"/>
          <a:ext cx="10635113" cy="515867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83543">
                  <a:extLst>
                    <a:ext uri="{9D8B030D-6E8A-4147-A177-3AD203B41FA5}">
                      <a16:colId xmlns:a16="http://schemas.microsoft.com/office/drawing/2014/main" val="3831568718"/>
                    </a:ext>
                  </a:extLst>
                </a:gridCol>
                <a:gridCol w="4132667">
                  <a:extLst>
                    <a:ext uri="{9D8B030D-6E8A-4147-A177-3AD203B41FA5}">
                      <a16:colId xmlns:a16="http://schemas.microsoft.com/office/drawing/2014/main" val="143922694"/>
                    </a:ext>
                  </a:extLst>
                </a:gridCol>
                <a:gridCol w="3018903">
                  <a:extLst>
                    <a:ext uri="{9D8B030D-6E8A-4147-A177-3AD203B41FA5}">
                      <a16:colId xmlns:a16="http://schemas.microsoft.com/office/drawing/2014/main" val="3691935115"/>
                    </a:ext>
                  </a:extLst>
                </a:gridCol>
              </a:tblGrid>
              <a:tr h="417498">
                <a:tc>
                  <a:txBody>
                    <a:bodyPr/>
                    <a:lstStyle/>
                    <a:p>
                      <a:r>
                        <a:rPr lang="en-NZ" sz="2000" dirty="0"/>
                        <a:t>Function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Good practice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Common practice</a:t>
                      </a:r>
                    </a:p>
                  </a:txBody>
                  <a:tcPr marL="102945" marR="102945" marT="51472" marB="51472"/>
                </a:tc>
                <a:extLst>
                  <a:ext uri="{0D108BD9-81ED-4DB2-BD59-A6C34878D82A}">
                    <a16:rowId xmlns:a16="http://schemas.microsoft.com/office/drawing/2014/main" val="4119355064"/>
                  </a:ext>
                </a:extLst>
              </a:tr>
              <a:tr h="720613">
                <a:tc>
                  <a:txBody>
                    <a:bodyPr/>
                    <a:lstStyle/>
                    <a:p>
                      <a:r>
                        <a:rPr lang="en-NZ" sz="2000" dirty="0"/>
                        <a:t>Data</a:t>
                      </a:r>
                      <a:r>
                        <a:rPr lang="en-NZ" sz="2000" baseline="0" dirty="0"/>
                        <a:t> storage</a:t>
                      </a:r>
                      <a:endParaRPr lang="en-NZ" sz="2000" dirty="0"/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Databases,</a:t>
                      </a:r>
                      <a:r>
                        <a:rPr lang="en-NZ" sz="2000" baseline="0" dirty="0"/>
                        <a:t> enterprise warehouse</a:t>
                      </a:r>
                      <a:endParaRPr lang="en-NZ" sz="2000" dirty="0"/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Mixture</a:t>
                      </a:r>
                      <a:r>
                        <a:rPr lang="en-NZ" sz="2000" baseline="0" dirty="0"/>
                        <a:t> of </a:t>
                      </a:r>
                      <a:r>
                        <a:rPr lang="en-NZ" sz="2000" baseline="0" dirty="0" err="1"/>
                        <a:t>flatfiles</a:t>
                      </a:r>
                      <a:r>
                        <a:rPr lang="en-NZ" sz="2000" baseline="0" dirty="0"/>
                        <a:t> on network &amp; databases</a:t>
                      </a:r>
                      <a:endParaRPr lang="en-NZ" sz="2000" dirty="0"/>
                    </a:p>
                  </a:txBody>
                  <a:tcPr marL="102945" marR="102945" marT="51472" marB="51472"/>
                </a:tc>
                <a:extLst>
                  <a:ext uri="{0D108BD9-81ED-4DB2-BD59-A6C34878D82A}">
                    <a16:rowId xmlns:a16="http://schemas.microsoft.com/office/drawing/2014/main" val="2357219331"/>
                  </a:ext>
                </a:extLst>
              </a:tr>
              <a:tr h="720613">
                <a:tc>
                  <a:txBody>
                    <a:bodyPr/>
                    <a:lstStyle/>
                    <a:p>
                      <a:r>
                        <a:rPr lang="en-NZ" sz="2000" dirty="0"/>
                        <a:t>Miscellaneous data reshaping, tidying, cleaning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Code </a:t>
                      </a:r>
                      <a:br>
                        <a:rPr lang="en-NZ" sz="2000" dirty="0"/>
                      </a:br>
                      <a:r>
                        <a:rPr lang="en-NZ" sz="2000" dirty="0"/>
                        <a:t>(language doesn’t matter)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Excel</a:t>
                      </a:r>
                    </a:p>
                  </a:txBody>
                  <a:tcPr marL="102945" marR="102945" marT="51472" marB="51472"/>
                </a:tc>
                <a:extLst>
                  <a:ext uri="{0D108BD9-81ED-4DB2-BD59-A6C34878D82A}">
                    <a16:rowId xmlns:a16="http://schemas.microsoft.com/office/drawing/2014/main" val="1229056754"/>
                  </a:ext>
                </a:extLst>
              </a:tr>
              <a:tr h="720613">
                <a:tc>
                  <a:txBody>
                    <a:bodyPr/>
                    <a:lstStyle/>
                    <a:p>
                      <a:r>
                        <a:rPr lang="en-NZ" sz="2000" dirty="0"/>
                        <a:t>Interacting with web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Code for</a:t>
                      </a:r>
                      <a:r>
                        <a:rPr lang="en-NZ" sz="2000" baseline="0" dirty="0"/>
                        <a:t> both APIs and screen scraping</a:t>
                      </a:r>
                      <a:endParaRPr lang="en-NZ" sz="2000" dirty="0"/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By hand and browser, if done at all</a:t>
                      </a:r>
                    </a:p>
                  </a:txBody>
                  <a:tcPr marL="102945" marR="102945" marT="51472" marB="51472"/>
                </a:tc>
                <a:extLst>
                  <a:ext uri="{0D108BD9-81ED-4DB2-BD59-A6C34878D82A}">
                    <a16:rowId xmlns:a16="http://schemas.microsoft.com/office/drawing/2014/main" val="384585891"/>
                  </a:ext>
                </a:extLst>
              </a:tr>
              <a:tr h="720613">
                <a:tc>
                  <a:txBody>
                    <a:bodyPr/>
                    <a:lstStyle/>
                    <a:p>
                      <a:r>
                        <a:rPr lang="en-NZ" sz="2000" dirty="0"/>
                        <a:t>Simple analysis (cross-tabs </a:t>
                      </a:r>
                      <a:r>
                        <a:rPr lang="en-NZ" sz="2000" dirty="0" err="1"/>
                        <a:t>etc</a:t>
                      </a:r>
                      <a:r>
                        <a:rPr lang="en-NZ" sz="2000" dirty="0"/>
                        <a:t>)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BI tools for common queries, code</a:t>
                      </a:r>
                      <a:r>
                        <a:rPr lang="en-NZ" sz="2000" baseline="0" dirty="0"/>
                        <a:t> for data pipelines</a:t>
                      </a:r>
                      <a:endParaRPr lang="en-NZ" sz="2000" dirty="0"/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Market research or BI tools</a:t>
                      </a:r>
                    </a:p>
                  </a:txBody>
                  <a:tcPr marL="102945" marR="102945" marT="51472" marB="51472"/>
                </a:tc>
                <a:extLst>
                  <a:ext uri="{0D108BD9-81ED-4DB2-BD59-A6C34878D82A}">
                    <a16:rowId xmlns:a16="http://schemas.microsoft.com/office/drawing/2014/main" val="1608026130"/>
                  </a:ext>
                </a:extLst>
              </a:tr>
              <a:tr h="417498">
                <a:tc>
                  <a:txBody>
                    <a:bodyPr/>
                    <a:lstStyle/>
                    <a:p>
                      <a:r>
                        <a:rPr lang="en-NZ" sz="2000" dirty="0"/>
                        <a:t>Specialist analysis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Special statistical tool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Special statistical tool</a:t>
                      </a:r>
                    </a:p>
                  </a:txBody>
                  <a:tcPr marL="102945" marR="102945" marT="51472" marB="51472"/>
                </a:tc>
                <a:extLst>
                  <a:ext uri="{0D108BD9-81ED-4DB2-BD59-A6C34878D82A}">
                    <a16:rowId xmlns:a16="http://schemas.microsoft.com/office/drawing/2014/main" val="1833346588"/>
                  </a:ext>
                </a:extLst>
              </a:tr>
              <a:tr h="720613">
                <a:tc>
                  <a:txBody>
                    <a:bodyPr/>
                    <a:lstStyle/>
                    <a:p>
                      <a:r>
                        <a:rPr lang="en-NZ" sz="2000" dirty="0"/>
                        <a:t>General presentation</a:t>
                      </a:r>
                      <a:r>
                        <a:rPr lang="en-NZ" sz="2000" baseline="0" dirty="0"/>
                        <a:t> and visualisation</a:t>
                      </a:r>
                      <a:endParaRPr lang="en-NZ" sz="2000" dirty="0"/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Flexible tool with full range of techniques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Excel</a:t>
                      </a:r>
                    </a:p>
                  </a:txBody>
                  <a:tcPr marL="102945" marR="102945" marT="51472" marB="51472"/>
                </a:tc>
                <a:extLst>
                  <a:ext uri="{0D108BD9-81ED-4DB2-BD59-A6C34878D82A}">
                    <a16:rowId xmlns:a16="http://schemas.microsoft.com/office/drawing/2014/main" val="3462718956"/>
                  </a:ext>
                </a:extLst>
              </a:tr>
              <a:tr h="720613">
                <a:tc>
                  <a:txBody>
                    <a:bodyPr/>
                    <a:lstStyle/>
                    <a:p>
                      <a:r>
                        <a:rPr lang="en-NZ" sz="2000" dirty="0"/>
                        <a:t>Polished</a:t>
                      </a:r>
                      <a:r>
                        <a:rPr lang="en-NZ" sz="2000" baseline="0" dirty="0"/>
                        <a:t> downstream products</a:t>
                      </a:r>
                      <a:endParaRPr lang="en-NZ" sz="2000" dirty="0"/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HTML and JavaScript (developed quick and cheap)</a:t>
                      </a:r>
                    </a:p>
                  </a:txBody>
                  <a:tcPr marL="102945" marR="102945" marT="51472" marB="51472"/>
                </a:tc>
                <a:tc>
                  <a:txBody>
                    <a:bodyPr/>
                    <a:lstStyle/>
                    <a:p>
                      <a:r>
                        <a:rPr lang="en-NZ" sz="2000" dirty="0"/>
                        <a:t>Proprietary</a:t>
                      </a:r>
                      <a:r>
                        <a:rPr lang="en-NZ" sz="2000" baseline="0" dirty="0"/>
                        <a:t> tools</a:t>
                      </a:r>
                      <a:endParaRPr lang="en-NZ" sz="2000" dirty="0"/>
                    </a:p>
                  </a:txBody>
                  <a:tcPr marL="102945" marR="102945" marT="51472" marB="51472"/>
                </a:tc>
                <a:extLst>
                  <a:ext uri="{0D108BD9-81ED-4DB2-BD59-A6C34878D82A}">
                    <a16:rowId xmlns:a16="http://schemas.microsoft.com/office/drawing/2014/main" val="3337924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385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322AB7-0F42-4EDF-BF54-A0261092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Five key capability dimensions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1F3882-50A2-4DBD-8B69-AE1DFB533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b="1" dirty="0"/>
              <a:t>Statistical</a:t>
            </a:r>
            <a:r>
              <a:rPr lang="en-NZ" dirty="0"/>
              <a:t> exploration, modelling, inference and presentation</a:t>
            </a:r>
          </a:p>
          <a:p>
            <a:r>
              <a:rPr lang="en-NZ" dirty="0"/>
              <a:t>Statistical and data visualisation computing </a:t>
            </a:r>
            <a:r>
              <a:rPr lang="en-NZ" b="1" dirty="0"/>
              <a:t>tools</a:t>
            </a:r>
          </a:p>
          <a:p>
            <a:r>
              <a:rPr lang="en-NZ" b="1" dirty="0"/>
              <a:t>Data storage </a:t>
            </a:r>
            <a:r>
              <a:rPr lang="en-NZ" dirty="0"/>
              <a:t>tools and methods</a:t>
            </a:r>
          </a:p>
          <a:p>
            <a:r>
              <a:rPr lang="en-NZ" dirty="0"/>
              <a:t>Data </a:t>
            </a:r>
            <a:r>
              <a:rPr lang="en-NZ" b="1" dirty="0"/>
              <a:t>manipulation</a:t>
            </a:r>
          </a:p>
          <a:p>
            <a:r>
              <a:rPr lang="en-NZ" b="1" dirty="0"/>
              <a:t>Workflow</a:t>
            </a:r>
            <a:r>
              <a:rPr lang="en-NZ" dirty="0"/>
              <a:t> including version control, teamwork, documentation, style, etc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459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91AC-1A99-471A-9519-65E8B2C8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Keys to success in capability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4F4CC-30DF-4680-A935-E75E63A82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Z" b="1" dirty="0"/>
              <a:t>Workplace-specific </a:t>
            </a:r>
            <a:r>
              <a:rPr lang="en-NZ" dirty="0"/>
              <a:t>environment, data and problems</a:t>
            </a:r>
          </a:p>
          <a:p>
            <a:r>
              <a:rPr lang="en-NZ" b="1" dirty="0"/>
              <a:t>Use staff </a:t>
            </a:r>
            <a:r>
              <a:rPr lang="en-NZ" dirty="0"/>
              <a:t>rather than external trainers wherever possible</a:t>
            </a:r>
          </a:p>
          <a:p>
            <a:r>
              <a:rPr lang="en-NZ" dirty="0"/>
              <a:t>Create an </a:t>
            </a:r>
            <a:r>
              <a:rPr lang="en-NZ" b="1" dirty="0"/>
              <a:t>atmosphere</a:t>
            </a:r>
            <a:r>
              <a:rPr lang="en-NZ" dirty="0"/>
              <a:t> of continuous learning, improvement and change</a:t>
            </a:r>
          </a:p>
          <a:p>
            <a:r>
              <a:rPr lang="en-NZ" dirty="0"/>
              <a:t>Well defined, relatively short, sequenced </a:t>
            </a:r>
            <a:r>
              <a:rPr lang="en-NZ" b="1" dirty="0"/>
              <a:t>modules</a:t>
            </a:r>
          </a:p>
          <a:p>
            <a:endParaRPr lang="en-NZ" dirty="0"/>
          </a:p>
          <a:p>
            <a:r>
              <a:rPr lang="en-NZ" dirty="0"/>
              <a:t>Management and senior management </a:t>
            </a:r>
            <a:r>
              <a:rPr lang="en-NZ" b="1" dirty="0"/>
              <a:t>commitment</a:t>
            </a:r>
            <a:r>
              <a:rPr lang="en-NZ" dirty="0"/>
              <a:t>, and acceptance it’s going to get worse before it gets better.</a:t>
            </a:r>
          </a:p>
          <a:p>
            <a:endParaRPr lang="en-NZ" dirty="0"/>
          </a:p>
          <a:p>
            <a:r>
              <a:rPr lang="en-NZ" dirty="0"/>
              <a:t>Time.</a:t>
            </a:r>
          </a:p>
          <a:p>
            <a:endParaRPr lang="en-NZ" dirty="0"/>
          </a:p>
          <a:p>
            <a:r>
              <a:rPr lang="en-NZ" dirty="0"/>
              <a:t>Prepared to change recruitment approach.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81943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Example timeline – MBIE Sector Trends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51871"/>
              </p:ext>
            </p:extLst>
          </p:nvPr>
        </p:nvGraphicFramePr>
        <p:xfrm>
          <a:off x="296863" y="1690688"/>
          <a:ext cx="11240142" cy="47548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33103">
                  <a:extLst>
                    <a:ext uri="{9D8B030D-6E8A-4147-A177-3AD203B41FA5}">
                      <a16:colId xmlns:a16="http://schemas.microsoft.com/office/drawing/2014/main" val="721529952"/>
                    </a:ext>
                  </a:extLst>
                </a:gridCol>
                <a:gridCol w="10107039">
                  <a:extLst>
                    <a:ext uri="{9D8B030D-6E8A-4147-A177-3AD203B41FA5}">
                      <a16:colId xmlns:a16="http://schemas.microsoft.com/office/drawing/2014/main" val="249534788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r>
                        <a:rPr lang="en-NZ" b="0" dirty="0"/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="0" dirty="0"/>
                        <a:t>Merge old Ministry of Tourism into Ministry</a:t>
                      </a:r>
                      <a:r>
                        <a:rPr lang="en-NZ" b="0" baseline="0" dirty="0"/>
                        <a:t> of Economic Development; new senior management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="0" baseline="0" dirty="0"/>
                        <a:t>Initiate review of Tourism Data</a:t>
                      </a:r>
                      <a:endParaRPr lang="en-N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24312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r>
                        <a:rPr lang="en-NZ" dirty="0"/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New manager, given job to increase quantity and quality of analytical output and ‘insight’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Tourism data review finished and Domain Plan published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First internal ‘statistical seminar’ series kicked off, but soon realise more to it than ‘statistics’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SAS, Stata, SPSS and R all evaluated and R chosen on basis of data</a:t>
                      </a:r>
                      <a:r>
                        <a:rPr lang="en-NZ" baseline="0" dirty="0"/>
                        <a:t> manipulation, graphics, and cost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977431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r>
                        <a:rPr lang="en-NZ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dirty="0"/>
                        <a:t>First use of databases, for regional tourism data; we discover SQL and RODBC</a:t>
                      </a:r>
                      <a:r>
                        <a:rPr lang="en-NZ" baseline="0" dirty="0"/>
                        <a:t> out-perform the Business Intelligence tools provided by IT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aseline="0" dirty="0"/>
                        <a:t>Abandon search for ‘the right’ external course and contract external trainer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aseline="0" dirty="0"/>
                        <a:t>Use of </a:t>
                      </a:r>
                      <a:r>
                        <a:rPr lang="en-NZ" baseline="0" dirty="0" err="1"/>
                        <a:t>RCommander</a:t>
                      </a:r>
                      <a:r>
                        <a:rPr lang="en-NZ" baseline="0" dirty="0"/>
                        <a:t> as a transition step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aseline="0" dirty="0"/>
                        <a:t>With natural turn-over, can start recruiting based on stats / data / computing skills, not tourism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26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16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16-07-06_12-54-47-REAR">
            <a:hlinkClick r:id="" action="ppaction://media"/>
            <a:extLst>
              <a:ext uri="{FF2B5EF4-FFF2-40B4-BE49-F238E27FC236}">
                <a16:creationId xmlns:a16="http://schemas.microsoft.com/office/drawing/2014/main" id="{C23C964F-5547-4EAE-A244-A3287AEA76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4075" y="0"/>
            <a:ext cx="7943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Timeline - 2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945987"/>
              </p:ext>
            </p:extLst>
          </p:nvPr>
        </p:nvGraphicFramePr>
        <p:xfrm>
          <a:off x="320012" y="1690688"/>
          <a:ext cx="11240142" cy="45720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33103">
                  <a:extLst>
                    <a:ext uri="{9D8B030D-6E8A-4147-A177-3AD203B41FA5}">
                      <a16:colId xmlns:a16="http://schemas.microsoft.com/office/drawing/2014/main" val="721529952"/>
                    </a:ext>
                  </a:extLst>
                </a:gridCol>
                <a:gridCol w="10107039">
                  <a:extLst>
                    <a:ext uri="{9D8B030D-6E8A-4147-A177-3AD203B41FA5}">
                      <a16:colId xmlns:a16="http://schemas.microsoft.com/office/drawing/2014/main" val="2495347880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NZ" b="0" dirty="0"/>
                        <a:t>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="0" dirty="0"/>
                        <a:t>Larger team created with responsibilities for other data areas – science, regions, sectors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="0" dirty="0"/>
                        <a:t>Begin to grapple with problems of complex synthesis of</a:t>
                      </a:r>
                      <a:r>
                        <a:rPr lang="en-NZ" b="0" baseline="0" dirty="0"/>
                        <a:t> data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="0" baseline="0" dirty="0"/>
                        <a:t>Partnership with Dragonfly Data Science – we discover Git, JavaScript, team workflow improvements</a:t>
                      </a:r>
                      <a:endParaRPr lang="en-NZ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524312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r>
                        <a:rPr lang="en-NZ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First Sectors Report and Regional Economic Activity webtool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dirty="0"/>
                        <a:t>Training moves to primarily in-house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977431"/>
                  </a:ext>
                </a:extLst>
              </a:tr>
              <a:tr h="792480">
                <a:tc>
                  <a:txBody>
                    <a:bodyPr/>
                    <a:lstStyle/>
                    <a:p>
                      <a:r>
                        <a:rPr lang="en-NZ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dirty="0"/>
                        <a:t>Team expands again with new money to “sort” science data.  ‘Data ninjas</a:t>
                      </a:r>
                      <a:r>
                        <a:rPr lang="en-NZ" baseline="0" dirty="0"/>
                        <a:t> wanted’ advert.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aseline="0" dirty="0"/>
                        <a:t>We start modularising training and making it sequential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26850"/>
                  </a:ext>
                </a:extLst>
              </a:tr>
              <a:tr h="1767840">
                <a:tc>
                  <a:txBody>
                    <a:bodyPr/>
                    <a:lstStyle/>
                    <a:p>
                      <a:r>
                        <a:rPr lang="en-NZ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dirty="0"/>
                        <a:t>Restructure into three domain</a:t>
                      </a:r>
                      <a:r>
                        <a:rPr lang="en-NZ" baseline="0" dirty="0"/>
                        <a:t> areas finally complete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aseline="0" dirty="0"/>
                        <a:t>Three main courses - “R Fundamentals”, “Graphics Fundamentals” and “Statistical Inference Fundamentals” form a basic building block and we start regularly repeating, rolling out across Branch and some other parts of Ministry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n-NZ" baseline="0" dirty="0"/>
                        <a:t>Significant outreach to other departments begins (buddying, sharing training)</a:t>
                      </a:r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321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503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dirty="0"/>
              <a:t>A growing list of tangible outputs that would otherwise be impossible</a:t>
            </a:r>
          </a:p>
          <a:p>
            <a:pPr lvl="1"/>
            <a:r>
              <a:rPr lang="en-NZ" dirty="0"/>
              <a:t>Regional Tourism Estimates (2012, 2013, 2016)</a:t>
            </a:r>
          </a:p>
          <a:p>
            <a:pPr lvl="1"/>
            <a:r>
              <a:rPr lang="en-NZ" dirty="0"/>
              <a:t>International Visitor Survey Redevelopment (2013)</a:t>
            </a:r>
          </a:p>
          <a:p>
            <a:pPr lvl="1"/>
            <a:r>
              <a:rPr lang="en-NZ" dirty="0"/>
              <a:t>Modelled Territorial Authority Gross Domestic Product (2015)</a:t>
            </a:r>
          </a:p>
          <a:p>
            <a:pPr lvl="1"/>
            <a:r>
              <a:rPr lang="en-NZ" dirty="0"/>
              <a:t>Tourism forecasts brought in-house (2015)</a:t>
            </a:r>
          </a:p>
          <a:p>
            <a:pPr lvl="1"/>
            <a:r>
              <a:rPr lang="en-NZ" dirty="0"/>
              <a:t>New Zealand Tourism Dashboard (2016)</a:t>
            </a:r>
          </a:p>
          <a:p>
            <a:pPr lvl="1"/>
            <a:r>
              <a:rPr lang="en-NZ" dirty="0"/>
              <a:t>Regional Economic Activity Report (2014, 2015, 2016)</a:t>
            </a:r>
          </a:p>
          <a:p>
            <a:pPr lvl="1"/>
            <a:r>
              <a:rPr lang="en-NZ" b="1" dirty="0" err="1">
                <a:solidFill>
                  <a:schemeClr val="accent4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mbiemaps</a:t>
            </a:r>
            <a:r>
              <a:rPr lang="en-NZ" b="1" dirty="0">
                <a:solidFill>
                  <a:schemeClr val="accent4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NZ" dirty="0"/>
              <a:t>and other R packages</a:t>
            </a:r>
          </a:p>
          <a:p>
            <a:r>
              <a:rPr lang="en-NZ" dirty="0"/>
              <a:t>Expanding beyond the team</a:t>
            </a:r>
          </a:p>
          <a:p>
            <a:pPr lvl="1"/>
            <a:r>
              <a:rPr lang="en-NZ" dirty="0"/>
              <a:t>60+ people from rest of Ministry</a:t>
            </a:r>
          </a:p>
          <a:p>
            <a:pPr lvl="1"/>
            <a:r>
              <a:rPr lang="en-NZ" dirty="0"/>
              <a:t>6+ from </a:t>
            </a:r>
            <a:r>
              <a:rPr lang="en-NZ"/>
              <a:t>other agencies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45355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Reflections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700" y="1690688"/>
            <a:ext cx="10515600" cy="4914900"/>
          </a:xfrm>
        </p:spPr>
        <p:txBody>
          <a:bodyPr>
            <a:normAutofit fontScale="92500" lnSpcReduction="20000"/>
          </a:bodyPr>
          <a:lstStyle/>
          <a:p>
            <a:r>
              <a:rPr lang="en-NZ" dirty="0"/>
              <a:t>Challenge of very unequal and uneven backgrounds</a:t>
            </a:r>
          </a:p>
          <a:p>
            <a:r>
              <a:rPr lang="en-NZ" dirty="0"/>
              <a:t>Workflow, version control, team work, software dev skills usually the big deficit</a:t>
            </a:r>
          </a:p>
          <a:p>
            <a:r>
              <a:rPr lang="en-NZ" dirty="0"/>
              <a:t>Surprising amount of re-learning stats you’d think people knew before….</a:t>
            </a:r>
          </a:p>
          <a:p>
            <a:r>
              <a:rPr lang="en-NZ" dirty="0" err="1"/>
              <a:t>Datacamp</a:t>
            </a:r>
            <a:r>
              <a:rPr lang="en-NZ" dirty="0"/>
              <a:t>, Johns Hopkins / Coursera, swirl all good resources</a:t>
            </a:r>
          </a:p>
          <a:p>
            <a:r>
              <a:rPr lang="en-NZ" dirty="0"/>
              <a:t>Not all analysts will be the best trainers… </a:t>
            </a:r>
          </a:p>
          <a:p>
            <a:r>
              <a:rPr lang="en-NZ" dirty="0"/>
              <a:t>Interest from other managers in expanding, but:</a:t>
            </a:r>
          </a:p>
          <a:p>
            <a:pPr lvl="1"/>
            <a:r>
              <a:rPr lang="en-NZ" dirty="0"/>
              <a:t>Difficult to get commitment to time </a:t>
            </a:r>
            <a:r>
              <a:rPr lang="en-NZ" dirty="0" err="1"/>
              <a:t>etc</a:t>
            </a:r>
            <a:r>
              <a:rPr lang="en-NZ" dirty="0"/>
              <a:t> – other priorities come up</a:t>
            </a:r>
          </a:p>
          <a:p>
            <a:pPr lvl="1"/>
            <a:r>
              <a:rPr lang="en-NZ" dirty="0"/>
              <a:t>We’ll need to productionise and professionalise some of our training – increasingly we are turning lectures into videos, use online courses, put our material into online courses, better and more systematic formative feedback (low stakes tests </a:t>
            </a:r>
            <a:r>
              <a:rPr lang="en-NZ" dirty="0" err="1"/>
              <a:t>etc</a:t>
            </a:r>
            <a:r>
              <a:rPr lang="en-NZ" dirty="0"/>
              <a:t>)</a:t>
            </a:r>
          </a:p>
          <a:p>
            <a:pPr lvl="1"/>
            <a:r>
              <a:rPr lang="en-NZ" dirty="0"/>
              <a:t>Buddy systems with other teams and departments looking potentially fruitful</a:t>
            </a:r>
          </a:p>
          <a:p>
            <a:r>
              <a:rPr lang="en-NZ" dirty="0"/>
              <a:t>A difficult challenge for a manager given push towards generic / non-technical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79621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D7D1DC-F7ED-499E-9EE7-29DCFA41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Example projects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466749-0CAD-41ED-B2B5-158240DC1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Tourism forecasts, and Modelled Territorial Authority GDP</a:t>
            </a:r>
          </a:p>
        </p:txBody>
      </p:sp>
    </p:spTree>
    <p:extLst>
      <p:ext uri="{BB962C8B-B14F-4D97-AF65-F5344CB8AC3E}">
        <p14:creationId xmlns:p14="http://schemas.microsoft.com/office/powerpoint/2010/main" val="1599955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Story 1 - forecasts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dirty="0"/>
              <a:t>Econometric forecasts combined with expert judgement</a:t>
            </a:r>
          </a:p>
          <a:p>
            <a:r>
              <a:rPr lang="en-NZ" dirty="0"/>
              <a:t>Many re-runs of the data </a:t>
            </a:r>
          </a:p>
          <a:p>
            <a:pPr lvl="1"/>
            <a:r>
              <a:rPr lang="en-NZ" dirty="0"/>
              <a:t>time pressure</a:t>
            </a:r>
          </a:p>
          <a:p>
            <a:pPr lvl="1"/>
            <a:r>
              <a:rPr lang="en-NZ" dirty="0"/>
              <a:t>version control challenges</a:t>
            </a:r>
          </a:p>
          <a:p>
            <a:pPr lvl="1"/>
            <a:r>
              <a:rPr lang="en-NZ" dirty="0"/>
              <a:t>many in-text numbers to update</a:t>
            </a:r>
          </a:p>
          <a:p>
            <a:r>
              <a:rPr lang="en-NZ" dirty="0"/>
              <a:t>Five people working on report simultaneously</a:t>
            </a:r>
          </a:p>
          <a:p>
            <a:r>
              <a:rPr lang="en-NZ" dirty="0"/>
              <a:t>Interactive web-app</a:t>
            </a:r>
          </a:p>
          <a:p>
            <a:r>
              <a:rPr lang="en-NZ" dirty="0"/>
              <a:t>Range of custom graphics needed</a:t>
            </a:r>
          </a:p>
          <a:p>
            <a:r>
              <a:rPr lang="en-NZ" dirty="0"/>
              <a:t>Solution was the workflow:</a:t>
            </a:r>
          </a:p>
          <a:p>
            <a:pPr lvl="1"/>
            <a:r>
              <a:rPr lang="en-NZ" dirty="0"/>
              <a:t>database – R – </a:t>
            </a:r>
            <a:r>
              <a:rPr lang="en-NZ" dirty="0" err="1"/>
              <a:t>knitr</a:t>
            </a:r>
            <a:r>
              <a:rPr lang="en-NZ" dirty="0"/>
              <a:t> – </a:t>
            </a:r>
            <a:r>
              <a:rPr lang="en-NZ" dirty="0" err="1"/>
              <a:t>LaTeX</a:t>
            </a:r>
            <a:r>
              <a:rPr lang="en-NZ" dirty="0"/>
              <a:t> – Shiny </a:t>
            </a:r>
          </a:p>
        </p:txBody>
      </p:sp>
    </p:spTree>
    <p:extLst>
      <p:ext uri="{BB962C8B-B14F-4D97-AF65-F5344CB8AC3E}">
        <p14:creationId xmlns:p14="http://schemas.microsoft.com/office/powerpoint/2010/main" val="2075575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recasts-report-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2350" y="0"/>
            <a:ext cx="506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7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ecasts-shiny-ap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6400" y="0"/>
            <a:ext cx="629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6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Story 2 – modelled Territorial Authority GDP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Bring together multiple datasets in complex concordance</a:t>
            </a:r>
          </a:p>
          <a:p>
            <a:r>
              <a:rPr lang="en-NZ" dirty="0"/>
              <a:t>Small-area estimation methods</a:t>
            </a:r>
          </a:p>
          <a:p>
            <a:r>
              <a:rPr lang="en-NZ" dirty="0"/>
              <a:t>Meet strong policy demand for  district/city level economic measure that is consistent with published national and regional GDP</a:t>
            </a:r>
          </a:p>
          <a:p>
            <a:r>
              <a:rPr lang="en-NZ" dirty="0"/>
              <a:t>Draw on granular employment data to allocate GDP by industry and small areas</a:t>
            </a:r>
          </a:p>
        </p:txBody>
      </p:sp>
    </p:spTree>
    <p:extLst>
      <p:ext uri="{BB962C8B-B14F-4D97-AF65-F5344CB8AC3E}">
        <p14:creationId xmlns:p14="http://schemas.microsoft.com/office/powerpoint/2010/main" val="3625310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1" y="238125"/>
            <a:ext cx="2801257" cy="795338"/>
          </a:xfrm>
        </p:spPr>
        <p:txBody>
          <a:bodyPr>
            <a:normAutofit fontScale="90000"/>
          </a:bodyPr>
          <a:lstStyle/>
          <a:p>
            <a:r>
              <a:rPr lang="en-NZ" dirty="0"/>
              <a:t>Commuter correction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12" y="18141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8172" y="1494971"/>
            <a:ext cx="21118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LEED earnings data is published on basis of residence, not place of work.</a:t>
            </a:r>
          </a:p>
          <a:p>
            <a:endParaRPr lang="en-NZ" dirty="0"/>
          </a:p>
          <a:p>
            <a:r>
              <a:rPr lang="en-NZ" dirty="0"/>
              <a:t>We corrected for this by moving a proportion of earnings based on residence-workplace averages in the 2013 census</a:t>
            </a:r>
          </a:p>
        </p:txBody>
      </p:sp>
    </p:spTree>
    <p:extLst>
      <p:ext uri="{BB962C8B-B14F-4D97-AF65-F5344CB8AC3E}">
        <p14:creationId xmlns:p14="http://schemas.microsoft.com/office/powerpoint/2010/main" val="18017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01" y="1346107"/>
            <a:ext cx="8741398" cy="52749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Example results</a:t>
            </a:r>
          </a:p>
        </p:txBody>
      </p:sp>
    </p:spTree>
    <p:extLst>
      <p:ext uri="{BB962C8B-B14F-4D97-AF65-F5344CB8AC3E}">
        <p14:creationId xmlns:p14="http://schemas.microsoft.com/office/powerpoint/2010/main" val="32280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5-11-23_15-26-49.mp4">
            <a:hlinkClick r:id="" action="ppaction://media"/>
            <a:extLst>
              <a:ext uri="{FF2B5EF4-FFF2-40B4-BE49-F238E27FC236}">
                <a16:creationId xmlns:a16="http://schemas.microsoft.com/office/drawing/2014/main" id="{AFA8AB9C-315D-4951-855E-4F73DF6EFB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175" y="0"/>
            <a:ext cx="830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3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4512"/>
            <a:ext cx="48006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4580" y="1664367"/>
            <a:ext cx="310605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Total GDP</a:t>
            </a:r>
          </a:p>
          <a:p>
            <a:endParaRPr lang="en-NZ" dirty="0"/>
          </a:p>
          <a:p>
            <a:r>
              <a:rPr lang="en-NZ" dirty="0"/>
              <a:t>Territorial Authorities sorted by latitude allows a rough visual feel for geography.</a:t>
            </a:r>
          </a:p>
          <a:p>
            <a:endParaRPr lang="en-NZ" dirty="0"/>
          </a:p>
          <a:p>
            <a:r>
              <a:rPr lang="en-NZ" dirty="0"/>
              <a:t>South Island TAs generally have grown more in the 2000 – 2012 period than those in the north island.</a:t>
            </a:r>
          </a:p>
        </p:txBody>
      </p:sp>
    </p:spTree>
    <p:extLst>
      <p:ext uri="{BB962C8B-B14F-4D97-AF65-F5344CB8AC3E}">
        <p14:creationId xmlns:p14="http://schemas.microsoft.com/office/powerpoint/2010/main" val="414378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84" y="42055"/>
            <a:ext cx="8518967" cy="680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868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57FF-F43D-463C-ACE5-5FF4DD596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291E4-C04F-4256-8953-1DD22B74A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b="1" dirty="0"/>
              <a:t>https://ellisp.github.io/</a:t>
            </a:r>
          </a:p>
          <a:p>
            <a:r>
              <a:rPr lang="en-NZ" b="1" dirty="0"/>
              <a:t>@ellis2013nz</a:t>
            </a:r>
          </a:p>
          <a:p>
            <a:r>
              <a:rPr lang="en-NZ" b="1" dirty="0"/>
              <a:t>Principal Data Scientist, Stats NZ</a:t>
            </a:r>
          </a:p>
          <a:p>
            <a:r>
              <a:rPr lang="en-NZ" dirty="0"/>
              <a:t>ex:</a:t>
            </a:r>
          </a:p>
          <a:p>
            <a:pPr lvl="1"/>
            <a:r>
              <a:rPr lang="en-NZ" dirty="0"/>
              <a:t>General Manager Evidence and Insights, Social Investment Agency</a:t>
            </a:r>
          </a:p>
          <a:p>
            <a:pPr lvl="1"/>
            <a:r>
              <a:rPr lang="en-NZ" dirty="0"/>
              <a:t>Manager Sector Trends, Ministry of Business, Innovation and Employment</a:t>
            </a:r>
          </a:p>
          <a:p>
            <a:pPr lvl="1"/>
            <a:r>
              <a:rPr lang="en-NZ" dirty="0"/>
              <a:t>Manager Tourism Research &amp; Evaluation, Ministry of Economic Development</a:t>
            </a:r>
          </a:p>
          <a:p>
            <a:pPr lvl="1"/>
            <a:r>
              <a:rPr lang="en-NZ" dirty="0"/>
              <a:t>Counsellor Development Cooperation Timor </a:t>
            </a:r>
            <a:r>
              <a:rPr lang="en-NZ" dirty="0" err="1"/>
              <a:t>Leste</a:t>
            </a:r>
            <a:r>
              <a:rPr lang="en-NZ" dirty="0"/>
              <a:t>, </a:t>
            </a:r>
            <a:r>
              <a:rPr lang="en-NZ" dirty="0" err="1"/>
              <a:t>AusAID</a:t>
            </a:r>
            <a:endParaRPr lang="en-NZ" dirty="0"/>
          </a:p>
          <a:p>
            <a:pPr lvl="1"/>
            <a:r>
              <a:rPr lang="en-NZ" dirty="0"/>
              <a:t>Director Program Evaluation, </a:t>
            </a:r>
            <a:r>
              <a:rPr lang="en-NZ" dirty="0" err="1"/>
              <a:t>AusAID</a:t>
            </a:r>
            <a:endParaRPr lang="en-NZ" dirty="0"/>
          </a:p>
          <a:p>
            <a:r>
              <a:rPr lang="en-NZ" i="1" dirty="0"/>
              <a:t>But today’s talk in my own capacity, not representing any employers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24534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302BCB-D3FA-46E8-9EA9-AB20A9A4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1204912"/>
            <a:ext cx="9496425" cy="444817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26A4D22-7608-444C-9AFF-6DB378048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979721"/>
            <a:ext cx="8825656" cy="493712"/>
          </a:xfrm>
        </p:spPr>
        <p:txBody>
          <a:bodyPr/>
          <a:lstStyle/>
          <a:p>
            <a:r>
              <a:rPr lang="en-NZ" dirty="0">
                <a:hlinkClick r:id="rId3"/>
              </a:rPr>
              <a:t>http://platosallegory.com/</a:t>
            </a:r>
            <a:r>
              <a:rPr lang="en-N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737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302BCB-D3FA-46E8-9EA9-AB20A9A4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7" y="1204912"/>
            <a:ext cx="9496425" cy="4448175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26A4D22-7608-444C-9AFF-6DB378048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6" y="5979721"/>
            <a:ext cx="8825656" cy="493712"/>
          </a:xfrm>
        </p:spPr>
        <p:txBody>
          <a:bodyPr/>
          <a:lstStyle/>
          <a:p>
            <a:r>
              <a:rPr lang="en-NZ" dirty="0">
                <a:hlinkClick r:id="rId3"/>
              </a:rPr>
              <a:t>http://platosallegory.com/</a:t>
            </a:r>
            <a:r>
              <a:rPr lang="en-N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1056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DB38E2-D9E7-4FC9-8226-31F0DD75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What’s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90CB1B-2D50-40A6-80E8-0F22A19ED1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Defining good practice</a:t>
            </a:r>
          </a:p>
        </p:txBody>
      </p:sp>
    </p:spTree>
    <p:extLst>
      <p:ext uri="{BB962C8B-B14F-4D97-AF65-F5344CB8AC3E}">
        <p14:creationId xmlns:p14="http://schemas.microsoft.com/office/powerpoint/2010/main" val="172143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9F6B87-1477-49AA-9E17-0DAB4F8A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25" y="0"/>
            <a:ext cx="1004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 altLang="en-US" dirty="0"/>
              <a:t>Demand for data skills exceeds supply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NZ" altLang="en-US" dirty="0"/>
              <a:t>For my old MBIE team, this is in four areas:</a:t>
            </a:r>
            <a:br>
              <a:rPr lang="en-NZ" altLang="en-US" dirty="0"/>
            </a:br>
            <a:endParaRPr lang="en-NZ" altLang="en-US" dirty="0"/>
          </a:p>
          <a:p>
            <a:pPr lvl="1" eaLnBrk="1" hangingPunct="1"/>
            <a:r>
              <a:rPr lang="en-NZ" dirty="0"/>
              <a:t>New, improved, quicker, highly quality-controlled and cheaper </a:t>
            </a:r>
            <a:r>
              <a:rPr lang="en-NZ" b="1" i="1" dirty="0"/>
              <a:t>official statistics </a:t>
            </a:r>
            <a:r>
              <a:rPr lang="en-NZ" dirty="0"/>
              <a:t>making use of new administrative data sources such as credit card transactions</a:t>
            </a:r>
            <a:br>
              <a:rPr lang="en-NZ" dirty="0"/>
            </a:br>
            <a:endParaRPr lang="en-NZ" b="1" i="1" dirty="0"/>
          </a:p>
          <a:p>
            <a:pPr lvl="1" eaLnBrk="1" hangingPunct="1"/>
            <a:r>
              <a:rPr lang="en-NZ" dirty="0"/>
              <a:t>Better, more frequently updated, more comprehensive </a:t>
            </a:r>
            <a:r>
              <a:rPr lang="en-NZ" b="1" i="1" dirty="0"/>
              <a:t>interactive web access</a:t>
            </a:r>
            <a:r>
              <a:rPr lang="en-NZ" dirty="0"/>
              <a:t> </a:t>
            </a:r>
            <a:br>
              <a:rPr lang="en-NZ" dirty="0"/>
            </a:br>
            <a:endParaRPr lang="en-NZ" dirty="0"/>
          </a:p>
          <a:p>
            <a:pPr lvl="1" eaLnBrk="1" hangingPunct="1"/>
            <a:r>
              <a:rPr lang="en-NZ" dirty="0"/>
              <a:t>Better management and access for analytical </a:t>
            </a:r>
            <a:r>
              <a:rPr lang="en-NZ" b="1" i="1" dirty="0"/>
              <a:t>re-use of internal data</a:t>
            </a:r>
            <a:br>
              <a:rPr lang="en-NZ" b="1" i="1" dirty="0"/>
            </a:br>
            <a:endParaRPr lang="en-NZ" b="1" dirty="0"/>
          </a:p>
          <a:p>
            <a:pPr lvl="1" eaLnBrk="1" hangingPunct="1"/>
            <a:r>
              <a:rPr lang="en-NZ" dirty="0"/>
              <a:t>More insightful use of </a:t>
            </a:r>
            <a:r>
              <a:rPr lang="en-NZ" b="1" i="1" dirty="0"/>
              <a:t>statistical modelling and inference</a:t>
            </a:r>
            <a:r>
              <a:rPr lang="en-NZ" b="1" dirty="0"/>
              <a:t> </a:t>
            </a:r>
            <a:r>
              <a:rPr lang="en-NZ" dirty="0"/>
              <a:t>for forecasting, scenario exploration, and predictive analytics</a:t>
            </a:r>
            <a:endParaRPr lang="en-NZ" altLang="en-US" dirty="0"/>
          </a:p>
        </p:txBody>
      </p:sp>
    </p:spTree>
    <p:extLst>
      <p:ext uri="{BB962C8B-B14F-4D97-AF65-F5344CB8AC3E}">
        <p14:creationId xmlns:p14="http://schemas.microsoft.com/office/powerpoint/2010/main" val="612055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31" y="181366"/>
            <a:ext cx="10104070" cy="6417753"/>
          </a:xfrm>
          <a:prstGeom prst="rect">
            <a:avLst/>
          </a:prstGeom>
          <a:ln w="22225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8847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E30439-65EE-4D9D-81EF-A47067541B29}"/>
              </a:ext>
            </a:extLst>
          </p:cNvPr>
          <p:cNvSpPr txBox="1"/>
          <p:nvPr/>
        </p:nvSpPr>
        <p:spPr>
          <a:xfrm>
            <a:off x="685900" y="6309980"/>
            <a:ext cx="8311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Adapted from </a:t>
            </a:r>
            <a:r>
              <a:rPr lang="en-NZ" u="sng" dirty="0">
                <a:hlinkClick r:id="rId2"/>
              </a:rPr>
              <a:t>http://drewconway.com/zia/2013/3/26/the-data-science-venn-diagram</a:t>
            </a:r>
            <a:r>
              <a:rPr lang="en-NZ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5073D-762F-4D64-8727-7C6138D4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198" y="-802"/>
            <a:ext cx="6400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60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1418</Words>
  <Application>Microsoft Office PowerPoint</Application>
  <PresentationFormat>Widescreen</PresentationFormat>
  <Paragraphs>191</Paragraphs>
  <Slides>33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Office Theme</vt:lpstr>
      <vt:lpstr>Science code  in the public sector</vt:lpstr>
      <vt:lpstr>PowerPoint Presentation</vt:lpstr>
      <vt:lpstr>PowerPoint Presentation</vt:lpstr>
      <vt:lpstr>PowerPoint Presentation</vt:lpstr>
      <vt:lpstr>What’s needed</vt:lpstr>
      <vt:lpstr>PowerPoint Presentation</vt:lpstr>
      <vt:lpstr>Demand for data skills exceeds supply</vt:lpstr>
      <vt:lpstr>PowerPoint Presentation</vt:lpstr>
      <vt:lpstr>PowerPoint Presentation</vt:lpstr>
      <vt:lpstr>Sector Trends approach and tool chain</vt:lpstr>
      <vt:lpstr>Joel’s twelve point test for software teams</vt:lpstr>
      <vt:lpstr>PowerPoint Presentation</vt:lpstr>
      <vt:lpstr>PowerPoint Presentation</vt:lpstr>
      <vt:lpstr>Capability building</vt:lpstr>
      <vt:lpstr>Four types of analytics team</vt:lpstr>
      <vt:lpstr>The reality in public sector analytics</vt:lpstr>
      <vt:lpstr>Five key capability dimensions</vt:lpstr>
      <vt:lpstr>Keys to success in capability building</vt:lpstr>
      <vt:lpstr>Example timeline – MBIE Sector Trends</vt:lpstr>
      <vt:lpstr>Timeline - 2</vt:lpstr>
      <vt:lpstr>Results</vt:lpstr>
      <vt:lpstr>Reflections</vt:lpstr>
      <vt:lpstr>Example projects</vt:lpstr>
      <vt:lpstr>Story 1 - forecasts</vt:lpstr>
      <vt:lpstr>PowerPoint Presentation</vt:lpstr>
      <vt:lpstr>PowerPoint Presentation</vt:lpstr>
      <vt:lpstr>Story 2 – modelled Territorial Authority GDP</vt:lpstr>
      <vt:lpstr>Commuter correction</vt:lpstr>
      <vt:lpstr>Example results</vt:lpstr>
      <vt:lpstr>PowerPoint Presentation</vt:lpstr>
      <vt:lpstr>PowerPoint Presentation</vt:lpstr>
      <vt:lpstr>About 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code in the public sector</dc:title>
  <dc:creator>peter.ellis2013nz@gmail.com</dc:creator>
  <cp:lastModifiedBy>peter.ellis2013nz@gmail.com</cp:lastModifiedBy>
  <cp:revision>15</cp:revision>
  <dcterms:created xsi:type="dcterms:W3CDTF">2017-07-29T20:22:06Z</dcterms:created>
  <dcterms:modified xsi:type="dcterms:W3CDTF">2017-07-31T09:10:22Z</dcterms:modified>
</cp:coreProperties>
</file>